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6797675" cy="9928225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68DA"/>
    <a:srgbClr val="67B6E4"/>
    <a:srgbClr val="86C2E6"/>
    <a:srgbClr val="65B4E2"/>
    <a:srgbClr val="67B5E4"/>
    <a:srgbClr val="ABDB78"/>
    <a:srgbClr val="73975A"/>
    <a:srgbClr val="75985C"/>
    <a:srgbClr val="CCCCFF"/>
    <a:srgbClr val="D3E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4497" autoAdjust="0"/>
  </p:normalViewPr>
  <p:slideViewPr>
    <p:cSldViewPr snapToGrid="0">
      <p:cViewPr>
        <p:scale>
          <a:sx n="75" d="100"/>
          <a:sy n="75" d="100"/>
        </p:scale>
        <p:origin x="2501" y="-181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8136"/>
          </a:xfrm>
          <a:prstGeom prst="rect">
            <a:avLst/>
          </a:prstGeom>
        </p:spPr>
        <p:txBody>
          <a:bodyPr vert="horz" lIns="91445" tIns="45722" rIns="91445" bIns="45722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59" cy="498136"/>
          </a:xfrm>
          <a:prstGeom prst="rect">
            <a:avLst/>
          </a:prstGeom>
        </p:spPr>
        <p:txBody>
          <a:bodyPr vert="horz" lIns="91445" tIns="45722" rIns="91445" bIns="45722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3450" y="1239838"/>
            <a:ext cx="23907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5" tIns="45722" rIns="91445" bIns="457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8"/>
          </a:xfrm>
          <a:prstGeom prst="rect">
            <a:avLst/>
          </a:prstGeom>
        </p:spPr>
        <p:txBody>
          <a:bodyPr vert="horz" lIns="91445" tIns="45722" rIns="91445" bIns="457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30095"/>
            <a:ext cx="2945659" cy="498135"/>
          </a:xfrm>
          <a:prstGeom prst="rect">
            <a:avLst/>
          </a:prstGeom>
        </p:spPr>
        <p:txBody>
          <a:bodyPr vert="horz" lIns="91445" tIns="45722" rIns="91445" bIns="45722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8" y="9430095"/>
            <a:ext cx="2945659" cy="498135"/>
          </a:xfrm>
          <a:prstGeom prst="rect">
            <a:avLst/>
          </a:prstGeom>
        </p:spPr>
        <p:txBody>
          <a:bodyPr vert="horz" lIns="91445" tIns="45722" rIns="91445" bIns="45722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 descr="ノート PC を使用している人">
            <a:extLst>
              <a:ext uri="{FF2B5EF4-FFF2-40B4-BE49-F238E27FC236}">
                <a16:creationId xmlns:a16="http://schemas.microsoft.com/office/drawing/2014/main" id="{0EA93C12-2242-673A-05E4-886E242A70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" y="51822"/>
            <a:ext cx="7775575" cy="4468721"/>
          </a:xfrm>
          <a:prstGeom prst="rect">
            <a:avLst/>
          </a:prstGeom>
        </p:spPr>
      </p:pic>
      <p:sp>
        <p:nvSpPr>
          <p:cNvPr id="93" name="四角形: 角を丸くする 92">
            <a:extLst>
              <a:ext uri="{FF2B5EF4-FFF2-40B4-BE49-F238E27FC236}">
                <a16:creationId xmlns:a16="http://schemas.microsoft.com/office/drawing/2014/main" id="{518249C6-1C80-44DC-8591-C8515A5EA13E}"/>
              </a:ext>
            </a:extLst>
          </p:cNvPr>
          <p:cNvSpPr/>
          <p:nvPr/>
        </p:nvSpPr>
        <p:spPr>
          <a:xfrm>
            <a:off x="-520531" y="3277206"/>
            <a:ext cx="8850199" cy="2587003"/>
          </a:xfrm>
          <a:prstGeom prst="roundRect">
            <a:avLst>
              <a:gd name="adj" fmla="val 5571"/>
            </a:avLst>
          </a:prstGeom>
          <a:solidFill>
            <a:srgbClr val="86C2E6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0" name="図 9" descr="木のテーブルで席に着いて、鉛筆を持って開いた本の線が描かれた紙のページに書き込みをする人">
            <a:extLst>
              <a:ext uri="{FF2B5EF4-FFF2-40B4-BE49-F238E27FC236}">
                <a16:creationId xmlns:a16="http://schemas.microsoft.com/office/drawing/2014/main" id="{C936C959-3B85-BD1C-CCEB-AB786C45358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8"/>
          <a:stretch/>
        </p:blipFill>
        <p:spPr>
          <a:xfrm>
            <a:off x="5488291" y="3295394"/>
            <a:ext cx="2801084" cy="2170122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4AC8A99-0F5D-4BD9-8462-BA6DDC0C3032}"/>
              </a:ext>
            </a:extLst>
          </p:cNvPr>
          <p:cNvSpPr/>
          <p:nvPr/>
        </p:nvSpPr>
        <p:spPr>
          <a:xfrm>
            <a:off x="-63794" y="5506256"/>
            <a:ext cx="7903162" cy="6559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か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560510" y="967205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800" dirty="0">
                <a:solidFill>
                  <a:schemeClr val="bg1"/>
                </a:solidFill>
                <a:latin typeface="Arial" panose="020B0604020202020204" pitchFamily="34" charset="0"/>
                <a:ea typeface="HGSｺﾞｼｯｸE" panose="020B0900000000000000" pitchFamily="50" charset="-128"/>
                <a:cs typeface="Arial" panose="020B0604020202020204" pitchFamily="34" charset="0"/>
              </a:rPr>
              <a:t>URL</a:t>
            </a:r>
            <a:endParaRPr lang="ja-JP" altLang="en-US" sz="1800" dirty="0">
              <a:solidFill>
                <a:schemeClr val="bg1"/>
              </a:solidFill>
              <a:latin typeface="Arial" panose="020B06040202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BC4A478B-1842-4B22-ABCB-B1886B8533F7}"/>
              </a:ext>
            </a:extLst>
          </p:cNvPr>
          <p:cNvSpPr/>
          <p:nvPr/>
        </p:nvSpPr>
        <p:spPr>
          <a:xfrm>
            <a:off x="1831298" y="689312"/>
            <a:ext cx="24901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A-OTF 新ゴ Pro B" panose="020B0700000000000000" pitchFamily="34" charset="-128"/>
              </a:rPr>
              <a:t>小規模企業の</a:t>
            </a:r>
            <a:endParaRPr lang="ja-JP" altLang="en-US" sz="3600" b="1" dirty="0">
              <a:solidFill>
                <a:srgbClr val="002060"/>
              </a:solidFill>
              <a:latin typeface="HGP創英角ｺﾞｼｯｸUB" panose="020B0900000000000000" pitchFamily="50" charset="-128"/>
              <a:ea typeface="A-OTF 新ゴ Pro B" panose="020B0700000000000000" pitchFamily="34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749E8FAA-FE20-4EC8-B106-E47D1F7B6479}"/>
              </a:ext>
            </a:extLst>
          </p:cNvPr>
          <p:cNvSpPr/>
          <p:nvPr/>
        </p:nvSpPr>
        <p:spPr>
          <a:xfrm>
            <a:off x="5752301" y="107838"/>
            <a:ext cx="2031325" cy="4153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900" b="1" dirty="0">
                <a:solidFill>
                  <a:schemeClr val="bg1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</a:rPr>
              <a:t>高知県産業振興センター </a:t>
            </a:r>
            <a:endParaRPr lang="en-US" altLang="ja-JP" sz="900" b="1" dirty="0">
              <a:solidFill>
                <a:schemeClr val="bg1"/>
              </a:solidFill>
              <a:latin typeface="A-OTF 新ゴ Pro M" panose="020B0500000000000000" pitchFamily="34" charset="-128"/>
              <a:ea typeface="A-OTF 新ゴ Pro M" panose="020B0500000000000000" pitchFamily="34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900" b="1" dirty="0">
                <a:solidFill>
                  <a:schemeClr val="bg1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</a:rPr>
              <a:t>よろず支援拠点無料少人数セミナー</a:t>
            </a:r>
          </a:p>
        </p:txBody>
      </p:sp>
      <p:sp>
        <p:nvSpPr>
          <p:cNvPr id="40" name="テキスト ボックス 2">
            <a:extLst>
              <a:ext uri="{FF2B5EF4-FFF2-40B4-BE49-F238E27FC236}">
                <a16:creationId xmlns:a16="http://schemas.microsoft.com/office/drawing/2014/main" id="{AE3D7D12-F01F-43CC-B241-75286B7B6BB5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363824" y="7114098"/>
            <a:ext cx="3393174" cy="37991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kern="100" spc="300" dirty="0">
                <a:solidFill>
                  <a:schemeClr val="bg1"/>
                </a:solidFill>
                <a:latin typeface="Arial Black" panose="020B0A04020102020204" pitchFamily="34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</a:t>
            </a:r>
            <a:r>
              <a:rPr lang="en-US" sz="1800" kern="100" spc="300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ＭＳ 明朝" panose="02020609040205080304" pitchFamily="17" charset="-128"/>
                <a:cs typeface="Times New Roman" panose="02020603050405020304" pitchFamily="18" charset="0"/>
              </a:rPr>
              <a:t>FAX.088-</a:t>
            </a:r>
            <a:r>
              <a:rPr lang="en-US" altLang="ja-JP" sz="1800" kern="100" spc="300" dirty="0">
                <a:solidFill>
                  <a:schemeClr val="bg1"/>
                </a:solidFill>
                <a:latin typeface="Arial Black" panose="020B0A04020102020204" pitchFamily="34" charset="0"/>
                <a:ea typeface="ＭＳ 明朝" panose="02020609040205080304" pitchFamily="17" charset="-128"/>
                <a:cs typeface="Times New Roman" panose="02020603050405020304" pitchFamily="18" charset="0"/>
              </a:rPr>
              <a:t>855</a:t>
            </a:r>
            <a:r>
              <a:rPr lang="en-US" sz="1800" kern="100" spc="300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ＭＳ 明朝" panose="02020609040205080304" pitchFamily="17" charset="-128"/>
                <a:cs typeface="Times New Roman" panose="02020603050405020304" pitchFamily="18" charset="0"/>
              </a:rPr>
              <a:t>-</a:t>
            </a:r>
            <a:r>
              <a:rPr lang="en-US" altLang="ja-JP" sz="1800" kern="100" spc="300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ＭＳ 明朝" panose="02020609040205080304" pitchFamily="17" charset="-128"/>
                <a:cs typeface="Times New Roman" panose="02020603050405020304" pitchFamily="18" charset="0"/>
              </a:rPr>
              <a:t>3776</a:t>
            </a:r>
            <a:endParaRPr lang="ja-JP" sz="1800" kern="100" spc="300" dirty="0">
              <a:solidFill>
                <a:schemeClr val="bg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BD82ABF-3793-4143-9403-B56A2BB993D8}"/>
              </a:ext>
            </a:extLst>
          </p:cNvPr>
          <p:cNvSpPr txBox="1"/>
          <p:nvPr/>
        </p:nvSpPr>
        <p:spPr>
          <a:xfrm>
            <a:off x="107521" y="8742220"/>
            <a:ext cx="461665" cy="713482"/>
          </a:xfrm>
          <a:prstGeom prst="rect">
            <a:avLst/>
          </a:prstGeom>
          <a:noFill/>
        </p:spPr>
        <p:txBody>
          <a:bodyPr vert="eaVert" wrap="none" rtlCol="0">
            <a:noAutofit/>
          </a:bodyPr>
          <a:lstStyle/>
          <a:p>
            <a:r>
              <a:rPr kumimoji="1" lang="ja-JP" altLang="en-US" sz="1800" dirty="0"/>
              <a:t>▼</a:t>
            </a:r>
            <a:r>
              <a:rPr lang="ja-JP" altLang="en-US" sz="1800" dirty="0"/>
              <a:t>▼▼</a:t>
            </a:r>
            <a:endParaRPr kumimoji="1" lang="en-US" altLang="ja-JP" sz="1800" dirty="0"/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003C6EC5-A5BC-47C1-AF32-1CC070031FB9}"/>
              </a:ext>
            </a:extLst>
          </p:cNvPr>
          <p:cNvSpPr/>
          <p:nvPr/>
        </p:nvSpPr>
        <p:spPr>
          <a:xfrm>
            <a:off x="11826792" y="9283212"/>
            <a:ext cx="501724" cy="2654304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20946AA1-2B4D-4573-BCD4-2314B4287C8E}"/>
              </a:ext>
            </a:extLst>
          </p:cNvPr>
          <p:cNvSpPr/>
          <p:nvPr/>
        </p:nvSpPr>
        <p:spPr>
          <a:xfrm>
            <a:off x="0" y="9724892"/>
            <a:ext cx="7903162" cy="1184913"/>
          </a:xfrm>
          <a:prstGeom prst="rect">
            <a:avLst/>
          </a:prstGeom>
          <a:solidFill>
            <a:srgbClr val="67B5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C33E4316-B55C-4D30-A575-FB3F0135E255}"/>
              </a:ext>
            </a:extLst>
          </p:cNvPr>
          <p:cNvSpPr/>
          <p:nvPr/>
        </p:nvSpPr>
        <p:spPr>
          <a:xfrm>
            <a:off x="2084199" y="9824245"/>
            <a:ext cx="37753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高知県よろず支援拠点</a:t>
            </a:r>
            <a:endParaRPr lang="en-US" altLang="ja-JP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0D0E05C6-6D8E-4B96-8463-D39748AF3FBC}"/>
              </a:ext>
            </a:extLst>
          </p:cNvPr>
          <p:cNvSpPr/>
          <p:nvPr/>
        </p:nvSpPr>
        <p:spPr>
          <a:xfrm>
            <a:off x="3052290" y="10260557"/>
            <a:ext cx="40560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TEL:088-846-0175 </a:t>
            </a:r>
            <a:r>
              <a:rPr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FAX:088-855-3776</a:t>
            </a:r>
            <a:endParaRPr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C4DEB1FE-2E37-4998-9648-2239487AD910}"/>
              </a:ext>
            </a:extLst>
          </p:cNvPr>
          <p:cNvSpPr/>
          <p:nvPr/>
        </p:nvSpPr>
        <p:spPr>
          <a:xfrm>
            <a:off x="2154574" y="10271810"/>
            <a:ext cx="10246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b="1" dirty="0">
                <a:solidFill>
                  <a:schemeClr val="bg1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お問合せ</a:t>
            </a:r>
            <a:endParaRPr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B51FE149-57E9-4AD8-B1F7-F5AFECF2F331}"/>
              </a:ext>
            </a:extLst>
          </p:cNvPr>
          <p:cNvSpPr/>
          <p:nvPr/>
        </p:nvSpPr>
        <p:spPr>
          <a:xfrm>
            <a:off x="964048" y="10561371"/>
            <a:ext cx="72063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　　　　　　　</a:t>
            </a:r>
            <a:r>
              <a:rPr lang="en-US" altLang="ja-JP" sz="1400" dirty="0">
                <a:solidFill>
                  <a:schemeClr val="bg1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E-mail</a:t>
            </a:r>
            <a:r>
              <a:rPr lang="ja-JP" altLang="en-US" sz="1400" dirty="0">
                <a:solidFill>
                  <a:schemeClr val="bg1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：</a:t>
            </a:r>
            <a:r>
              <a:rPr lang="en-US" altLang="ja-JP" sz="1400" dirty="0">
                <a:solidFill>
                  <a:schemeClr val="bg1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yorozu@joho-kochi.or.jp</a:t>
            </a:r>
          </a:p>
        </p:txBody>
      </p:sp>
      <p:sp>
        <p:nvSpPr>
          <p:cNvPr id="83" name="四角形: 角を丸くする 82">
            <a:extLst>
              <a:ext uri="{FF2B5EF4-FFF2-40B4-BE49-F238E27FC236}">
                <a16:creationId xmlns:a16="http://schemas.microsoft.com/office/drawing/2014/main" id="{DA927749-6ACA-463A-8F37-0C4B4835F60E}"/>
              </a:ext>
            </a:extLst>
          </p:cNvPr>
          <p:cNvSpPr/>
          <p:nvPr/>
        </p:nvSpPr>
        <p:spPr>
          <a:xfrm>
            <a:off x="798745" y="7839336"/>
            <a:ext cx="6716643" cy="1823573"/>
          </a:xfrm>
          <a:prstGeom prst="roundRect">
            <a:avLst>
              <a:gd name="adj" fmla="val 11626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AC72209D-B86E-4874-8F7C-F9F468B58297}"/>
              </a:ext>
            </a:extLst>
          </p:cNvPr>
          <p:cNvCxnSpPr>
            <a:cxnSpLocks/>
          </p:cNvCxnSpPr>
          <p:nvPr/>
        </p:nvCxnSpPr>
        <p:spPr>
          <a:xfrm>
            <a:off x="798745" y="9293218"/>
            <a:ext cx="672493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D1A02ABA-0AE7-4AF4-BDA8-0DACBB06A86F}"/>
              </a:ext>
            </a:extLst>
          </p:cNvPr>
          <p:cNvSpPr/>
          <p:nvPr/>
        </p:nvSpPr>
        <p:spPr>
          <a:xfrm>
            <a:off x="2937593" y="7834177"/>
            <a:ext cx="25506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セミナー参加申込み</a:t>
            </a: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287BE81F-A2BA-4DB5-AEBA-DDC5404148E9}"/>
              </a:ext>
            </a:extLst>
          </p:cNvPr>
          <p:cNvSpPr/>
          <p:nvPr/>
        </p:nvSpPr>
        <p:spPr>
          <a:xfrm>
            <a:off x="1082883" y="8997682"/>
            <a:ext cx="97422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b="1" dirty="0"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事業所名</a:t>
            </a: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D42DFE09-96F4-4860-BAD5-979B974FD35F}"/>
              </a:ext>
            </a:extLst>
          </p:cNvPr>
          <p:cNvSpPr/>
          <p:nvPr/>
        </p:nvSpPr>
        <p:spPr>
          <a:xfrm>
            <a:off x="4284881" y="9007828"/>
            <a:ext cx="97422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b="1" dirty="0"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参加者名</a:t>
            </a: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CE93961F-3A1C-41FB-B988-8D72B22181A7}"/>
              </a:ext>
            </a:extLst>
          </p:cNvPr>
          <p:cNvSpPr/>
          <p:nvPr/>
        </p:nvSpPr>
        <p:spPr>
          <a:xfrm>
            <a:off x="1107110" y="9359776"/>
            <a:ext cx="97422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b="1" dirty="0"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電話番号</a:t>
            </a: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6842950A-0E07-4AD5-980A-3B70BE84C803}"/>
              </a:ext>
            </a:extLst>
          </p:cNvPr>
          <p:cNvSpPr/>
          <p:nvPr/>
        </p:nvSpPr>
        <p:spPr>
          <a:xfrm>
            <a:off x="4321466" y="9388988"/>
            <a:ext cx="97422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b="1" dirty="0"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E-mail</a:t>
            </a:r>
            <a:endParaRPr lang="ja-JP" altLang="en-US" sz="1050" b="1" dirty="0"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758DBC6F-80BE-43B9-90D2-710A31569258}"/>
              </a:ext>
            </a:extLst>
          </p:cNvPr>
          <p:cNvSpPr/>
          <p:nvPr/>
        </p:nvSpPr>
        <p:spPr>
          <a:xfrm>
            <a:off x="769488" y="5520300"/>
            <a:ext cx="7207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令和５年　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１１月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21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日（火）　　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12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月５日（火）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EF80751B-FD5A-4DF2-87B7-38A29931B5CC}"/>
              </a:ext>
            </a:extLst>
          </p:cNvPr>
          <p:cNvSpPr/>
          <p:nvPr/>
        </p:nvSpPr>
        <p:spPr>
          <a:xfrm>
            <a:off x="5723048" y="7275520"/>
            <a:ext cx="20191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講師</a:t>
            </a:r>
            <a:endParaRPr lang="en-US" altLang="ja-JP" sz="9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高知県よろず支援拠点　</a:t>
            </a:r>
            <a:endParaRPr lang="en-US" altLang="ja-JP" sz="9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コーディネーター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佃　仁</a:t>
            </a:r>
            <a:endParaRPr lang="ja-JP" altLang="en-US" sz="8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9" name="図 78" descr="ブラック, 挿絵 が含まれている画像&#10;&#10;自動的に生成された説明">
            <a:extLst>
              <a:ext uri="{FF2B5EF4-FFF2-40B4-BE49-F238E27FC236}">
                <a16:creationId xmlns:a16="http://schemas.microsoft.com/office/drawing/2014/main" id="{BF5C195B-4693-4AF5-89A4-2A2E14E0C75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824" y="9856724"/>
            <a:ext cx="758482" cy="758482"/>
          </a:xfrm>
          <a:prstGeom prst="rect">
            <a:avLst/>
          </a:prstGeom>
        </p:spPr>
      </p:pic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2E05B866-6B15-443C-A046-4E891EA22497}"/>
              </a:ext>
            </a:extLst>
          </p:cNvPr>
          <p:cNvSpPr/>
          <p:nvPr/>
        </p:nvSpPr>
        <p:spPr>
          <a:xfrm>
            <a:off x="1068158" y="8145951"/>
            <a:ext cx="566857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お電話／</a:t>
            </a:r>
            <a:r>
              <a:rPr lang="en-US" altLang="ja-JP" sz="1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1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／よろず支援拠点のお問合せフォーム</a:t>
            </a:r>
            <a:r>
              <a:rPr lang="ja-JP" altLang="en-US" sz="1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（下記</a:t>
            </a:r>
            <a:r>
              <a:rPr lang="en-US" altLang="ja-JP" sz="1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  <a:r>
              <a:rPr lang="ja-JP" altLang="en-US" sz="1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コード）で受け付けています。</a:t>
            </a: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18D6B4A8-C777-4D05-94ED-D9F45E22B167}"/>
              </a:ext>
            </a:extLst>
          </p:cNvPr>
          <p:cNvSpPr/>
          <p:nvPr/>
        </p:nvSpPr>
        <p:spPr>
          <a:xfrm>
            <a:off x="1038846" y="8349603"/>
            <a:ext cx="673672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お問合せフォームの</a:t>
            </a:r>
            <a:r>
              <a:rPr lang="ja-JP" altLang="en-US" sz="900" b="1" dirty="0">
                <a:solidFill>
                  <a:srgbClr val="DA1D1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「問い合わせ内容」欄に「電子帳簿保存法対策＠ｘ月ｘｘ日」受講希望</a:t>
            </a:r>
            <a:r>
              <a:rPr lang="ja-JP" altLang="en-US" sz="9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と記載してください。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2B1A3DB9-6236-4BC4-8D5E-10F050555B3C}"/>
              </a:ext>
            </a:extLst>
          </p:cNvPr>
          <p:cNvSpPr txBox="1"/>
          <p:nvPr/>
        </p:nvSpPr>
        <p:spPr>
          <a:xfrm>
            <a:off x="903424" y="6366160"/>
            <a:ext cx="1744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定員　：　</a:t>
            </a:r>
            <a:r>
              <a:rPr kumimoji="1" lang="en-US" altLang="ja-JP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</a:t>
            </a:r>
            <a:r>
              <a:rPr kumimoji="1" lang="ja-JP" altLang="en-US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　（先着順）</a:t>
            </a:r>
            <a:endParaRPr lang="ja-JP" altLang="en-US" sz="1200" b="1" dirty="0">
              <a:latin typeface="+mj-ea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96BA4208-54FC-427F-A360-9A0BE05F5C0B}"/>
              </a:ext>
            </a:extLst>
          </p:cNvPr>
          <p:cNvSpPr txBox="1"/>
          <p:nvPr/>
        </p:nvSpPr>
        <p:spPr>
          <a:xfrm>
            <a:off x="891384" y="6630648"/>
            <a:ext cx="48704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場所　：　高知ぢばさんセンター </a:t>
            </a:r>
            <a:r>
              <a:rPr lang="en-US" altLang="ja-JP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階 商談室２ </a:t>
            </a:r>
            <a:r>
              <a:rPr lang="ja-JP" altLang="en-US" sz="1200" b="1" dirty="0"/>
              <a:t>（高知市布師田</a:t>
            </a:r>
            <a:r>
              <a:rPr lang="en-US" altLang="ja-JP" sz="1200" b="1" dirty="0"/>
              <a:t>3992</a:t>
            </a:r>
            <a:r>
              <a:rPr lang="ja-JP" altLang="en-US" sz="1200" b="1" dirty="0"/>
              <a:t>番地</a:t>
            </a:r>
            <a:r>
              <a:rPr lang="en-US" altLang="ja-JP" sz="1200" b="1" dirty="0"/>
              <a:t>2</a:t>
            </a:r>
            <a:r>
              <a:rPr lang="ja-JP" altLang="en-US" sz="1200" b="1" dirty="0"/>
              <a:t>）</a:t>
            </a:r>
            <a:endParaRPr kumimoji="1" lang="en-US" altLang="ja-JP" sz="1200" b="1" dirty="0"/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08E2820F-38E3-44D9-8C16-D32CB4EE3FC0}"/>
              </a:ext>
            </a:extLst>
          </p:cNvPr>
          <p:cNvSpPr txBox="1"/>
          <p:nvPr/>
        </p:nvSpPr>
        <p:spPr>
          <a:xfrm>
            <a:off x="883675" y="6912020"/>
            <a:ext cx="1747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持物　：　メモ、筆記用具</a:t>
            </a:r>
            <a:endParaRPr lang="ja-JP" altLang="en-US" sz="1200" b="1" dirty="0">
              <a:latin typeface="+mj-ea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320C372A-6E91-4E55-8415-D7533DB7612B}"/>
              </a:ext>
            </a:extLst>
          </p:cNvPr>
          <p:cNvSpPr/>
          <p:nvPr/>
        </p:nvSpPr>
        <p:spPr>
          <a:xfrm>
            <a:off x="891384" y="7235368"/>
            <a:ext cx="421638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セミナー終了後、コーディネーターと個別相談も可能です（予約優先）</a:t>
            </a: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D9E39CA1-CC29-429D-A42F-7D9EB728CFDD}"/>
              </a:ext>
            </a:extLst>
          </p:cNvPr>
          <p:cNvSpPr/>
          <p:nvPr/>
        </p:nvSpPr>
        <p:spPr>
          <a:xfrm>
            <a:off x="898079" y="7530024"/>
            <a:ext cx="231091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小規模事業者対象セミナーです</a:t>
            </a:r>
            <a:endParaRPr lang="ja-JP" altLang="en-US" sz="105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2F1E4E4A-C0C6-41EF-A90F-AAFB822B6888}"/>
              </a:ext>
            </a:extLst>
          </p:cNvPr>
          <p:cNvSpPr txBox="1"/>
          <p:nvPr/>
        </p:nvSpPr>
        <p:spPr>
          <a:xfrm>
            <a:off x="2008082" y="5892389"/>
            <a:ext cx="16328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kumimoji="1" lang="en-US" altLang="ja-JP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13</a:t>
            </a:r>
            <a:r>
              <a:rPr kumimoji="1" lang="ja-JP" altLang="en-US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kumimoji="1" lang="en-US" altLang="ja-JP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kumimoji="1" lang="ja-JP" altLang="en-US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</a:t>
            </a:r>
            <a:r>
              <a:rPr lang="ja-JP" altLang="en-US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r>
              <a:rPr lang="ja-JP" altLang="en-US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ja-JP" altLang="en-US" sz="1200" b="1" dirty="0">
              <a:latin typeface="+mj-ea"/>
            </a:endParaRP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29271E58-1006-4CAC-9DFB-FEF3AD667834}"/>
              </a:ext>
            </a:extLst>
          </p:cNvPr>
          <p:cNvCxnSpPr/>
          <p:nvPr/>
        </p:nvCxnSpPr>
        <p:spPr>
          <a:xfrm>
            <a:off x="3951581" y="3324225"/>
            <a:ext cx="3458869" cy="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F2212829-0C1D-4501-801A-CDA273928332}"/>
              </a:ext>
            </a:extLst>
          </p:cNvPr>
          <p:cNvGrpSpPr/>
          <p:nvPr/>
        </p:nvGrpSpPr>
        <p:grpSpPr>
          <a:xfrm>
            <a:off x="867555" y="9724045"/>
            <a:ext cx="950700" cy="1184913"/>
            <a:chOff x="250094" y="9575133"/>
            <a:chExt cx="1024639" cy="1370097"/>
          </a:xfrm>
        </p:grpSpPr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99001A59-8FC1-4012-9110-459480B29AFD}"/>
                </a:ext>
              </a:extLst>
            </p:cNvPr>
            <p:cNvSpPr/>
            <p:nvPr/>
          </p:nvSpPr>
          <p:spPr>
            <a:xfrm>
              <a:off x="250094" y="9575133"/>
              <a:ext cx="1024639" cy="13700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8A860C40-12D6-4BDC-87EE-FFF05993845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205" y="9594659"/>
              <a:ext cx="909817" cy="917154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328F1F3B-54CA-488C-965A-C955E35AE85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852" y="10511813"/>
              <a:ext cx="909817" cy="387563"/>
            </a:xfrm>
            <a:prstGeom prst="rect">
              <a:avLst/>
            </a:prstGeom>
          </p:spPr>
        </p:pic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BE91FB3-BB13-5E4D-772D-19B0B6DE19AE}"/>
              </a:ext>
            </a:extLst>
          </p:cNvPr>
          <p:cNvSpPr/>
          <p:nvPr/>
        </p:nvSpPr>
        <p:spPr>
          <a:xfrm>
            <a:off x="33389" y="35906"/>
            <a:ext cx="7708797" cy="3277304"/>
          </a:xfrm>
          <a:prstGeom prst="rect">
            <a:avLst/>
          </a:prstGeom>
          <a:noFill/>
          <a:ln w="76200">
            <a:solidFill>
              <a:srgbClr val="67B6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897062D7-718B-CE59-AC46-4F441B640A84}"/>
              </a:ext>
            </a:extLst>
          </p:cNvPr>
          <p:cNvCxnSpPr>
            <a:cxnSpLocks/>
          </p:cNvCxnSpPr>
          <p:nvPr/>
        </p:nvCxnSpPr>
        <p:spPr>
          <a:xfrm>
            <a:off x="798745" y="8951236"/>
            <a:ext cx="6716643" cy="3035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BDF96A15-7EC5-47C2-B293-5CFE30A24EB7}"/>
              </a:ext>
            </a:extLst>
          </p:cNvPr>
          <p:cNvSpPr/>
          <p:nvPr/>
        </p:nvSpPr>
        <p:spPr>
          <a:xfrm>
            <a:off x="1151760" y="8541123"/>
            <a:ext cx="1252403" cy="3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b="1" dirty="0"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参加希望日</a:t>
            </a:r>
            <a:endParaRPr lang="en-US" altLang="ja-JP" sz="1050" b="1" dirty="0"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r>
              <a:rPr lang="en-US" altLang="ja-JP" sz="800" b="1" dirty="0"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(</a:t>
            </a:r>
            <a:r>
              <a:rPr lang="ja-JP" altLang="en-US" sz="800" b="1" dirty="0"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〇で囲んでください</a:t>
            </a:r>
            <a:r>
              <a:rPr lang="en-US" altLang="ja-JP" sz="800" b="1" dirty="0"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)</a:t>
            </a:r>
            <a:endParaRPr lang="ja-JP" altLang="en-US" sz="800" b="1" dirty="0"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A464CAAB-5125-0FFA-83D8-52D28A613422}"/>
              </a:ext>
            </a:extLst>
          </p:cNvPr>
          <p:cNvSpPr/>
          <p:nvPr/>
        </p:nvSpPr>
        <p:spPr>
          <a:xfrm>
            <a:off x="3172173" y="8602564"/>
            <a:ext cx="312150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b="1" dirty="0">
                <a:solidFill>
                  <a:prstClr val="black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11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ヒラギノ丸ゴ Pro W4" panose="020F0400000000000000" pitchFamily="34" charset="-128"/>
                <a:ea typeface="ヒラギノ丸ゴ Pro W4" panose="020F0400000000000000" pitchFamily="34" charset="-128"/>
                <a:cs typeface="+mn-cs"/>
              </a:rPr>
              <a:t>月</a:t>
            </a:r>
            <a:r>
              <a:rPr lang="en-US" altLang="ja-JP" sz="1050" b="1" dirty="0">
                <a:solidFill>
                  <a:prstClr val="black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21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ヒラギノ丸ゴ Pro W4" panose="020F0400000000000000" pitchFamily="34" charset="-128"/>
                <a:ea typeface="ヒラギノ丸ゴ Pro W4" panose="020F0400000000000000" pitchFamily="34" charset="-128"/>
                <a:cs typeface="+mn-cs"/>
              </a:rPr>
              <a:t>日　　　　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ヒラギノ丸ゴ Pro W4" panose="020F0400000000000000" pitchFamily="34" charset="-128"/>
                <a:ea typeface="ヒラギノ丸ゴ Pro W4" panose="020F0400000000000000" pitchFamily="34" charset="-128"/>
                <a:cs typeface="+mn-cs"/>
              </a:rPr>
              <a:t>12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ヒラギノ丸ゴ Pro W4" panose="020F0400000000000000" pitchFamily="34" charset="-128"/>
                <a:ea typeface="ヒラギノ丸ゴ Pro W4" panose="020F0400000000000000" pitchFamily="34" charset="-128"/>
                <a:cs typeface="+mn-cs"/>
              </a:rPr>
              <a:t>月</a:t>
            </a:r>
            <a:r>
              <a:rPr lang="en-US" altLang="ja-JP" sz="1050" b="1" dirty="0">
                <a:solidFill>
                  <a:prstClr val="black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5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ヒラギノ丸ゴ Pro W4" panose="020F0400000000000000" pitchFamily="34" charset="-128"/>
                <a:ea typeface="ヒラギノ丸ゴ Pro W4" panose="020F0400000000000000" pitchFamily="34" charset="-128"/>
                <a:cs typeface="+mn-cs"/>
              </a:rPr>
              <a:t>日　　　</a:t>
            </a: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4B8A01EE-C3D1-7AE6-8232-E6C4CA9E7522}"/>
              </a:ext>
            </a:extLst>
          </p:cNvPr>
          <p:cNvSpPr/>
          <p:nvPr/>
        </p:nvSpPr>
        <p:spPr>
          <a:xfrm>
            <a:off x="1629229" y="1238773"/>
            <a:ext cx="4887300" cy="1200329"/>
          </a:xfrm>
          <a:prstGeom prst="rect">
            <a:avLst/>
          </a:prstGeom>
          <a:solidFill>
            <a:srgbClr val="FFC000">
              <a:alpha val="68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3600" b="1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A-OTF 新ゴ Pro B" panose="020B0700000000000000" pitchFamily="34" charset="-128"/>
              </a:rPr>
              <a:t>電子帳簿保存法対策</a:t>
            </a:r>
            <a:endParaRPr lang="en-US" altLang="ja-JP" sz="3600" b="1" dirty="0">
              <a:solidFill>
                <a:srgbClr val="002060"/>
              </a:solidFill>
              <a:latin typeface="HGP創英角ｺﾞｼｯｸUB" panose="020B0900000000000000" pitchFamily="50" charset="-128"/>
              <a:ea typeface="A-OTF 新ゴ Pro B" panose="020B0700000000000000" pitchFamily="34" charset="-128"/>
            </a:endParaRPr>
          </a:p>
          <a:p>
            <a:pPr algn="ctr"/>
            <a:r>
              <a:rPr lang="ja-JP" altLang="en-US" sz="3600" b="1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A-OTF 新ゴ Pro B" panose="020B0700000000000000" pitchFamily="34" charset="-128"/>
              </a:rPr>
              <a:t>セミナー</a:t>
            </a:r>
            <a:endParaRPr lang="ja-JP" altLang="en-US" sz="6000" b="1" dirty="0">
              <a:solidFill>
                <a:srgbClr val="002060"/>
              </a:solidFill>
              <a:latin typeface="HGP創英角ｺﾞｼｯｸUB" panose="020B0900000000000000" pitchFamily="50" charset="-128"/>
              <a:ea typeface="A-OTF 新ゴ Pro B" panose="020B0700000000000000" pitchFamily="34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3C45CF4-B28A-D2E9-B91B-4248EBC6F25F}"/>
              </a:ext>
            </a:extLst>
          </p:cNvPr>
          <p:cNvSpPr txBox="1"/>
          <p:nvPr/>
        </p:nvSpPr>
        <p:spPr>
          <a:xfrm>
            <a:off x="-2160396" y="8263262"/>
            <a:ext cx="1953222" cy="243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57B6A63-0FF3-5FB6-6EE1-07461DF5819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197" y="6170146"/>
            <a:ext cx="1159839" cy="1258476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C18508A-EAEA-9767-0CE4-395410F5DD7D}"/>
              </a:ext>
            </a:extLst>
          </p:cNvPr>
          <p:cNvSpPr txBox="1"/>
          <p:nvPr/>
        </p:nvSpPr>
        <p:spPr>
          <a:xfrm>
            <a:off x="86450" y="3454466"/>
            <a:ext cx="5476150" cy="1815882"/>
          </a:xfrm>
          <a:prstGeom prst="rect">
            <a:avLst/>
          </a:prstGeom>
          <a:solidFill>
            <a:schemeClr val="bg1">
              <a:alpha val="34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-OTF 新ゴ Pro R" panose="020B0400000000000000" pitchFamily="34" charset="-128"/>
                <a:ea typeface="A-OTF 新ゴ Pro R" panose="020B0400000000000000" pitchFamily="34" charset="-128"/>
              </a:rPr>
              <a:t>令和６年１月１日から、「改正電子帳簿保存法」が義務化されます。本セミナーでは、平成５年度税制改正大綱の最新情報を取り入れつつ、「改正電子帳簿保存法」の基礎知識を解説します。また、義務化において重要なポイントである電子データの管理について、簡易な</a:t>
            </a:r>
            <a:r>
              <a:rPr lang="en-US" altLang="ja-JP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-OTF 新ゴ Pro R" panose="020B0400000000000000" pitchFamily="34" charset="-128"/>
                <a:ea typeface="A-OTF 新ゴ Pro R" panose="020B0400000000000000" pitchFamily="34" charset="-128"/>
              </a:rPr>
              <a:t>Excel</a:t>
            </a:r>
            <a:r>
              <a:rPr lang="ja-JP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-OTF 新ゴ Pro R" panose="020B0400000000000000" pitchFamily="34" charset="-128"/>
                <a:ea typeface="A-OTF 新ゴ Pro R" panose="020B0400000000000000" pitchFamily="34" charset="-128"/>
              </a:rPr>
              <a:t>ツールを使用して実際の操作レベルでご紹介します。中小・小規模企業の視点からご理解いただける内容となっています。</a:t>
            </a:r>
            <a:endParaRPr lang="en-US" altLang="ja-JP" sz="1600" dirty="0">
              <a:solidFill>
                <a:schemeClr val="tx1">
                  <a:lumMod val="95000"/>
                  <a:lumOff val="5000"/>
                </a:schemeClr>
              </a:solidFill>
              <a:latin typeface="A-OTF 新ゴ Pro R" panose="020B0400000000000000" pitchFamily="34" charset="-128"/>
              <a:ea typeface="A-OTF 新ゴ Pro R" panose="020B0400000000000000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4B20394-6FCE-A11C-A857-5C93D8087E55}"/>
              </a:ext>
            </a:extLst>
          </p:cNvPr>
          <p:cNvSpPr txBox="1"/>
          <p:nvPr/>
        </p:nvSpPr>
        <p:spPr>
          <a:xfrm>
            <a:off x="4384317" y="5885219"/>
            <a:ext cx="16328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kumimoji="1" lang="en-US" altLang="ja-JP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13</a:t>
            </a:r>
            <a:r>
              <a:rPr kumimoji="1" lang="ja-JP" altLang="en-US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kumimoji="1" lang="en-US" altLang="ja-JP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kumimoji="1" lang="ja-JP" altLang="en-US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</a:t>
            </a:r>
            <a:r>
              <a:rPr lang="ja-JP" altLang="en-US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r>
              <a:rPr lang="ja-JP" altLang="en-US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ja-JP" altLang="en-US" sz="1200" b="1" dirty="0">
              <a:latin typeface="+mj-ea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95DF30F-873C-D006-6D55-861A9AB826B2}"/>
              </a:ext>
            </a:extLst>
          </p:cNvPr>
          <p:cNvSpPr txBox="1"/>
          <p:nvPr/>
        </p:nvSpPr>
        <p:spPr>
          <a:xfrm>
            <a:off x="2760666" y="6151894"/>
            <a:ext cx="2422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/>
              <a:t>※</a:t>
            </a:r>
            <a:r>
              <a:rPr kumimoji="1" lang="ja-JP" altLang="en-US" sz="1200" b="1" dirty="0"/>
              <a:t> 同じ内容で</a:t>
            </a:r>
            <a:r>
              <a:rPr kumimoji="1" lang="en-US" altLang="ja-JP" sz="1200" b="1" dirty="0"/>
              <a:t>2</a:t>
            </a:r>
            <a:r>
              <a:rPr kumimoji="1" lang="ja-JP" altLang="en-US" sz="1200" b="1" dirty="0"/>
              <a:t>回開催となります。</a:t>
            </a: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1351</TotalTime>
  <Words>309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A-OTF 新ゴ Pro M</vt:lpstr>
      <vt:lpstr>A-OTF 新ゴ Pro R</vt:lpstr>
      <vt:lpstr>HGP創英角ｺﾞｼｯｸUB</vt:lpstr>
      <vt:lpstr>Meiryo UI</vt:lpstr>
      <vt:lpstr>ＭＳ Ｐゴシック</vt:lpstr>
      <vt:lpstr>ヒラギノ丸ゴ Pro W4</vt:lpstr>
      <vt:lpstr>メイリオ</vt:lpstr>
      <vt:lpstr>Arial</vt:lpstr>
      <vt:lpstr>Arial Black</vt:lpstr>
      <vt:lpstr>Calibri</vt:lpstr>
      <vt:lpstr>Calibri Light</vt:lpstr>
      <vt:lpstr>Century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よろず15</cp:lastModifiedBy>
  <cp:revision>135</cp:revision>
  <cp:lastPrinted>2023-09-21T00:26:55Z</cp:lastPrinted>
  <dcterms:created xsi:type="dcterms:W3CDTF">2013-08-07T01:16:52Z</dcterms:created>
  <dcterms:modified xsi:type="dcterms:W3CDTF">2023-09-26T00:05:23Z</dcterms:modified>
</cp:coreProperties>
</file>